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6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9FA1B-AD50-469C-8A81-871677B0C595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A0FE-4629-4B4E-AA24-844AB44B3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729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9FA1B-AD50-469C-8A81-871677B0C595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A0FE-4629-4B4E-AA24-844AB44B3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132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9FA1B-AD50-469C-8A81-871677B0C595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A0FE-4629-4B4E-AA24-844AB44B3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451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9FA1B-AD50-469C-8A81-871677B0C595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A0FE-4629-4B4E-AA24-844AB44B3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637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9FA1B-AD50-469C-8A81-871677B0C595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A0FE-4629-4B4E-AA24-844AB44B3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150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9FA1B-AD50-469C-8A81-871677B0C595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A0FE-4629-4B4E-AA24-844AB44B3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946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9FA1B-AD50-469C-8A81-871677B0C595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A0FE-4629-4B4E-AA24-844AB44B3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009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9FA1B-AD50-469C-8A81-871677B0C595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A0FE-4629-4B4E-AA24-844AB44B3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290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9FA1B-AD50-469C-8A81-871677B0C595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A0FE-4629-4B4E-AA24-844AB44B3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021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9FA1B-AD50-469C-8A81-871677B0C595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A0FE-4629-4B4E-AA24-844AB44B3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009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9FA1B-AD50-469C-8A81-871677B0C595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A0FE-4629-4B4E-AA24-844AB44B3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655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9FA1B-AD50-469C-8A81-871677B0C595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7A0FE-4629-4B4E-AA24-844AB44B3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244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9938" y="844062"/>
            <a:ext cx="10673862" cy="5332901"/>
          </a:xfrm>
        </p:spPr>
        <p:txBody>
          <a:bodyPr/>
          <a:lstStyle/>
          <a:p>
            <a:endParaRPr lang="ru-RU" b="1" dirty="0" smtClean="0"/>
          </a:p>
          <a:p>
            <a:r>
              <a:rPr lang="ru-RU" b="1" dirty="0" smtClean="0">
                <a:solidFill>
                  <a:srgbClr val="0070C0"/>
                </a:solidFill>
              </a:rPr>
              <a:t>Лекция </a:t>
            </a:r>
            <a:r>
              <a:rPr lang="ru-RU" b="1" dirty="0">
                <a:solidFill>
                  <a:srgbClr val="0070C0"/>
                </a:solidFill>
              </a:rPr>
              <a:t>12. </a:t>
            </a:r>
            <a:r>
              <a:rPr lang="ru-RU" dirty="0">
                <a:solidFill>
                  <a:srgbClr val="0070C0"/>
                </a:solidFill>
              </a:rPr>
              <a:t>Поверхностные пленки </a:t>
            </a:r>
            <a:r>
              <a:rPr lang="ru-RU" dirty="0" smtClean="0">
                <a:solidFill>
                  <a:srgbClr val="0070C0"/>
                </a:solidFill>
              </a:rPr>
              <a:t>ПАВ как </a:t>
            </a:r>
            <a:r>
              <a:rPr lang="ru-RU" dirty="0" err="1" smtClean="0">
                <a:solidFill>
                  <a:srgbClr val="0070C0"/>
                </a:solidFill>
              </a:rPr>
              <a:t>самоорганизущиеся</a:t>
            </a:r>
            <a:r>
              <a:rPr lang="ru-RU" smtClean="0">
                <a:solidFill>
                  <a:srgbClr val="0070C0"/>
                </a:solidFill>
              </a:rPr>
              <a:t> системы. </a:t>
            </a:r>
            <a:r>
              <a:rPr lang="ru-RU" dirty="0">
                <a:solidFill>
                  <a:srgbClr val="0070C0"/>
                </a:solidFill>
              </a:rPr>
              <a:t>Моно- и полимолекулярные слои поверхностно-активных веществ. Тонкие пленки.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7379" y="2543089"/>
            <a:ext cx="3040380" cy="1934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997" y="2543089"/>
            <a:ext cx="2615565" cy="217297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3047999" y="5015208"/>
            <a:ext cx="745587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Адсорбционные слои ПАВ на границе раздела Ж / Г (а) и на поверхности частицы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Тв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/ Ж (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b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r>
              <a:rPr lang="en-GB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9779" y="2695489"/>
            <a:ext cx="3040380" cy="1934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" descr="header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604" y="112223"/>
            <a:ext cx="8928100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2836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0954" y="715108"/>
            <a:ext cx="10462846" cy="5461855"/>
          </a:xfrm>
        </p:spPr>
        <p:txBody>
          <a:bodyPr>
            <a:normAutofit/>
          </a:bodyPr>
          <a:lstStyle/>
          <a:p>
            <a:r>
              <a:rPr lang="ru-RU" dirty="0"/>
              <a:t>Длинная часть молекулы (1) представляет собой углеводородный радикал. </a:t>
            </a:r>
            <a:endParaRPr lang="ru-RU" dirty="0" smtClean="0"/>
          </a:p>
          <a:p>
            <a:r>
              <a:rPr lang="ru-RU" dirty="0" smtClean="0"/>
              <a:t>Этот </a:t>
            </a:r>
            <a:r>
              <a:rPr lang="ru-RU" dirty="0"/>
              <a:t>радикал </a:t>
            </a:r>
            <a:r>
              <a:rPr lang="ru-RU" dirty="0" err="1"/>
              <a:t>неполярен</a:t>
            </a:r>
            <a:r>
              <a:rPr lang="ru-RU" dirty="0"/>
              <a:t> и </a:t>
            </a:r>
            <a:r>
              <a:rPr lang="ru-RU" dirty="0" err="1"/>
              <a:t>гидрофобен</a:t>
            </a:r>
            <a:r>
              <a:rPr lang="ru-RU" dirty="0"/>
              <a:t>; он </a:t>
            </a:r>
            <a:r>
              <a:rPr lang="ru-RU" dirty="0" smtClean="0"/>
              <a:t>не имеет </a:t>
            </a:r>
            <a:r>
              <a:rPr lang="ru-RU" dirty="0"/>
              <a:t>сродства к воде. Другая часть молекул </a:t>
            </a:r>
            <a:r>
              <a:rPr lang="ru-RU" dirty="0" smtClean="0"/>
              <a:t>ПАВ, </a:t>
            </a:r>
            <a:r>
              <a:rPr lang="ru-RU" dirty="0"/>
              <a:t>обычно меньшего размера, содержит гидрофильную полярную группу (2), которая имеет сродство к воде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Схематично молекула </a:t>
            </a:r>
            <a:r>
              <a:rPr lang="ru-RU" dirty="0" smtClean="0"/>
              <a:t>ПАВ изображена </a:t>
            </a:r>
            <a:r>
              <a:rPr lang="ru-RU" dirty="0"/>
              <a:t>в виде кружков (гидрофильная полярная группа, «гидрофильная голова») и линии (гидрофобная неполярная группа, «гидрофобный хвост</a:t>
            </a:r>
            <a:r>
              <a:rPr lang="ru-RU" dirty="0" smtClean="0"/>
              <a:t>»).</a:t>
            </a:r>
          </a:p>
          <a:p>
            <a:r>
              <a:rPr lang="ru-RU" dirty="0" smtClean="0"/>
              <a:t> </a:t>
            </a:r>
            <a:r>
              <a:rPr lang="ru-RU" dirty="0"/>
              <a:t>Группы со значительным сродством к воде могут служить гидрофильной частью молекул ПАВ</a:t>
            </a:r>
            <a:r>
              <a:rPr lang="en-GB" dirty="0"/>
              <a:t>: -COOH -ОН, -СНО, -NH</a:t>
            </a:r>
            <a:r>
              <a:rPr lang="en-GB" baseline="-25000" dirty="0"/>
              <a:t>2</a:t>
            </a:r>
            <a:r>
              <a:rPr lang="en-GB" dirty="0"/>
              <a:t>, -SH, -CNS, -SO</a:t>
            </a:r>
            <a:r>
              <a:rPr lang="en-GB" baseline="-25000" dirty="0"/>
              <a:t>2</a:t>
            </a:r>
            <a:r>
              <a:rPr lang="en-GB" dirty="0"/>
              <a:t>H, -CN, -NO, etc.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5956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7524" y="852610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Адсорбция ПАВ на поверхности противоречит законам диффузии, поскольку самопроизвольный процесс идет не от более высокой концентрации к более низкой, а, наоборот, от более низкой концентрации (ПАВ в растворе) к большей. (поверхностно-активное вещество на поверхности).</a:t>
            </a:r>
          </a:p>
          <a:p>
            <a:r>
              <a:rPr lang="ru-RU" dirty="0"/>
              <a:t>Формирование структур из молекул поверхностно-активного вещества может осуществляться методом </a:t>
            </a:r>
            <a:r>
              <a:rPr lang="ru-RU" dirty="0" err="1"/>
              <a:t>Ленгмюра-Блоджетта</a:t>
            </a:r>
            <a:r>
              <a:rPr lang="ru-RU" dirty="0"/>
              <a:t>. Адсорбционные слои нерастворимых поверхностно-активных веществ могут переноситься с поверхности раздела воздух-раствор на твердую подложку, образуя так называемые пленки </a:t>
            </a:r>
            <a:r>
              <a:rPr lang="ru-RU" dirty="0" err="1"/>
              <a:t>Ленгмюра-Блоджетта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2564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lbpicfrontview-modules-2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71" y="-1"/>
            <a:ext cx="10112991" cy="535446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949569" y="5354469"/>
            <a:ext cx="8194431" cy="1387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1 - рама, 2 - барьеры, 3 - верх желоба, 4 - датчик поверхностного давления, 5 - механизм погружения (опция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Ленгмюра-Блоджетт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6 - интерфейсный блок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Компоненты желоба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Ленгмюра-Блоджетт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735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encrypted-tbn3.gstatic.com/images?q=tbn:ANd9GcRoDkAss2wWZUtPe4W2cNdIHqczQf3j4L2RZzpBQ3wa2dah4ptko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7230" y="436728"/>
            <a:ext cx="7968541" cy="3417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383322" y="3853930"/>
            <a:ext cx="94401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Нанесение адсорбционных слоев ПАВ на предметное стекло.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554" y="4407876"/>
            <a:ext cx="6560724" cy="24501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8623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361" y="735084"/>
            <a:ext cx="8079606" cy="462848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3048000" y="553434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пленки </a:t>
            </a:r>
            <a:r>
              <a:rPr lang="en-GB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a) –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X-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типа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b) – Y-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типа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c) – Z-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типа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49580" algn="ct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Различные типы пленок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Ленгмюра-Блоджетта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, нанесенных на твердую поверхность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408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2388" y="300251"/>
            <a:ext cx="10671412" cy="5876712"/>
          </a:xfrm>
        </p:spPr>
        <p:txBody>
          <a:bodyPr>
            <a:normAutofit fontScale="92500" lnSpcReduction="10000"/>
          </a:bodyPr>
          <a:lstStyle/>
          <a:p>
            <a:r>
              <a:rPr lang="ru-RU" sz="2900" dirty="0" smtClean="0"/>
              <a:t>Применение пленок LB</a:t>
            </a:r>
          </a:p>
          <a:p>
            <a:r>
              <a:rPr lang="ru-RU" sz="2900" dirty="0" smtClean="0"/>
              <a:t>для </a:t>
            </a:r>
            <a:r>
              <a:rPr lang="ru-RU" sz="2900" dirty="0"/>
              <a:t>создания функциональных покрытий, сложных поверхностей датчиков и для покрытия кремниевых пластин.</a:t>
            </a:r>
          </a:p>
          <a:p>
            <a:r>
              <a:rPr lang="ru-RU" sz="2900" dirty="0" smtClean="0"/>
              <a:t>в </a:t>
            </a:r>
            <a:r>
              <a:rPr lang="ru-RU" sz="2900" dirty="0"/>
              <a:t>качестве пассивных слоев в MIS (металл-диэлектрик-полупроводник), которые имеют более открытую структуру, чем оксид кремния, и позволяют газам более эффективно проникать к границе раздела.</a:t>
            </a:r>
          </a:p>
          <a:p>
            <a:r>
              <a:rPr lang="ru-RU" sz="2900" dirty="0" smtClean="0"/>
              <a:t>в </a:t>
            </a:r>
            <a:r>
              <a:rPr lang="ru-RU" sz="2900" dirty="0"/>
              <a:t>качестве биологических мембран. Молекулы липидов с </a:t>
            </a:r>
            <a:r>
              <a:rPr lang="ru-RU" sz="2900" dirty="0" err="1"/>
              <a:t>жирнокислотным</a:t>
            </a:r>
            <a:r>
              <a:rPr lang="ru-RU" sz="2900" dirty="0"/>
              <a:t> фрагментом длинных углеродных цепей, присоединенным к полярной группе, привлекли к себе повышенное внимание, поскольку они естественным образом подходят для метода производства пленок </a:t>
            </a:r>
            <a:r>
              <a:rPr lang="ru-RU" sz="2900" dirty="0" err="1"/>
              <a:t>Ленгмюра</a:t>
            </a:r>
            <a:r>
              <a:rPr lang="ru-RU" sz="2900" dirty="0"/>
              <a:t>. Этот тип биологической мембраны может быть использован для исследования способов действия лекарственного средства, проницаемости биологически активных молекул и цепных реакций биологических систем</a:t>
            </a:r>
            <a:r>
              <a:rPr lang="ru-RU" sz="2900" dirty="0" smtClean="0"/>
              <a:t>.</a:t>
            </a:r>
            <a:endParaRPr lang="ru-RU" sz="2900" dirty="0"/>
          </a:p>
        </p:txBody>
      </p:sp>
    </p:spTree>
    <p:extLst>
      <p:ext uri="{BB962C8B-B14F-4D97-AF65-F5344CB8AC3E}">
        <p14:creationId xmlns:p14="http://schemas.microsoft.com/office/powerpoint/2010/main" val="196563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1319" y="450376"/>
            <a:ext cx="10862481" cy="5726587"/>
          </a:xfrm>
        </p:spPr>
        <p:txBody>
          <a:bodyPr/>
          <a:lstStyle/>
          <a:p>
            <a:r>
              <a:rPr lang="ru-RU" dirty="0"/>
              <a:t>устройства с полевым эффектом для наблюдения за иммунологическим ответом и фермент-субстратными реакциями путем сбора биологических молекул, таких как антитела и ферменты, в изолирующие LB-пленки.</a:t>
            </a:r>
          </a:p>
          <a:p>
            <a:r>
              <a:rPr lang="ru-RU" dirty="0" smtClean="0"/>
              <a:t>антибликовое </a:t>
            </a:r>
            <a:r>
              <a:rPr lang="ru-RU" dirty="0"/>
              <a:t>стекло можно производить с последовательными слоями фторированной органической пленки.</a:t>
            </a:r>
          </a:p>
          <a:p>
            <a:r>
              <a:rPr lang="ru-RU" dirty="0" smtClean="0"/>
              <a:t>биосенсор </a:t>
            </a:r>
            <a:r>
              <a:rPr lang="ru-RU" dirty="0"/>
              <a:t>глюкозы может быть изготовлен из поли (3-гексилтиопена) в виде пленки </a:t>
            </a:r>
            <a:r>
              <a:rPr lang="ru-RU" dirty="0" err="1"/>
              <a:t>Ленгмюра-Блоджетт</a:t>
            </a:r>
            <a:r>
              <a:rPr lang="ru-RU" dirty="0"/>
              <a:t>, которая захватывает оксид глюкозы и переносит его на стеклянную пластину с покрытием из оксида индия и олова.</a:t>
            </a:r>
          </a:p>
          <a:p>
            <a:r>
              <a:rPr lang="ru-RU" dirty="0"/>
              <a:t>УФ-резисторы могут быть изготовлены из поли (N-</a:t>
            </a:r>
            <a:r>
              <a:rPr lang="ru-RU" dirty="0" err="1"/>
              <a:t>алкилметакриламидов</a:t>
            </a:r>
            <a:r>
              <a:rPr lang="ru-RU" dirty="0"/>
              <a:t>) пленки </a:t>
            </a:r>
            <a:r>
              <a:rPr lang="ru-RU" dirty="0" err="1"/>
              <a:t>Ленгмюра</a:t>
            </a:r>
            <a:r>
              <a:rPr lang="ru-RU" dirty="0"/>
              <a:t> – </a:t>
            </a:r>
            <a:r>
              <a:rPr lang="ru-RU" dirty="0" err="1"/>
              <a:t>Блоджетт</a:t>
            </a:r>
            <a:r>
              <a:rPr lang="ru-RU" dirty="0"/>
              <a:t>.</a:t>
            </a:r>
            <a:endParaRPr lang="en-US" dirty="0"/>
          </a:p>
          <a:p>
            <a:endParaRPr lang="sma-NO" dirty="0"/>
          </a:p>
        </p:txBody>
      </p:sp>
    </p:spTree>
    <p:extLst>
      <p:ext uri="{BB962C8B-B14F-4D97-AF65-F5344CB8AC3E}">
        <p14:creationId xmlns:p14="http://schemas.microsoft.com/office/powerpoint/2010/main" val="3732547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ъект 2"/>
          <p:cNvSpPr>
            <a:spLocks noGrp="1"/>
          </p:cNvSpPr>
          <p:nvPr>
            <p:ph idx="1"/>
          </p:nvPr>
        </p:nvSpPr>
        <p:spPr>
          <a:xfrm>
            <a:off x="1243012" y="1620934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altLang="sma-NO" sz="4000" dirty="0" smtClean="0"/>
              <a:t>Вопросы?</a:t>
            </a:r>
          </a:p>
          <a:p>
            <a:pPr marL="0" indent="0">
              <a:buNone/>
            </a:pPr>
            <a:endParaRPr lang="ru-RU" altLang="sma-NO" sz="4000" dirty="0"/>
          </a:p>
          <a:p>
            <a:pPr marL="0" indent="0">
              <a:buNone/>
            </a:pPr>
            <a:endParaRPr lang="ru-RU" altLang="sma-NO" sz="4000" dirty="0" smtClean="0"/>
          </a:p>
          <a:p>
            <a:pPr marL="0" indent="0">
              <a:buNone/>
            </a:pPr>
            <a:endParaRPr lang="ru-RU" altLang="sma-NO" sz="4000" dirty="0"/>
          </a:p>
          <a:p>
            <a:pPr marL="0" indent="0">
              <a:buNone/>
            </a:pPr>
            <a:r>
              <a:rPr lang="ru-RU" altLang="sma-NO" sz="4000" dirty="0" smtClean="0"/>
              <a:t>Спасибо за внимание</a:t>
            </a:r>
            <a:r>
              <a:rPr lang="en-US" altLang="sma-NO" sz="4000" dirty="0" smtClean="0"/>
              <a:t>!</a:t>
            </a:r>
          </a:p>
          <a:p>
            <a:pPr marL="0" indent="0">
              <a:buNone/>
            </a:pPr>
            <a:endParaRPr lang="en-US" altLang="sma-NO" dirty="0" smtClean="0"/>
          </a:p>
          <a:p>
            <a:pPr marL="0" indent="0">
              <a:buNone/>
            </a:pPr>
            <a:endParaRPr lang="en-US" altLang="sma-NO" dirty="0"/>
          </a:p>
          <a:p>
            <a:pPr marL="0" indent="0">
              <a:buNone/>
            </a:pPr>
            <a:endParaRPr lang="en-US" altLang="sma-NO" dirty="0"/>
          </a:p>
          <a:p>
            <a:pPr marL="0" indent="0" algn="r">
              <a:buNone/>
            </a:pPr>
            <a:r>
              <a:rPr lang="en-US" altLang="sma-NO" sz="1600" i="1" dirty="0" smtClean="0">
                <a:solidFill>
                  <a:srgbClr val="0070C0"/>
                </a:solidFill>
              </a:rPr>
              <a:t>Akbota.Adilbekova@kaznu.kz</a:t>
            </a:r>
            <a:endParaRPr lang="ru-RU" altLang="sma-NO" sz="1600" i="1" dirty="0" smtClean="0">
              <a:solidFill>
                <a:srgbClr val="0070C0"/>
              </a:solidFill>
            </a:endParaRPr>
          </a:p>
        </p:txBody>
      </p:sp>
      <p:pic>
        <p:nvPicPr>
          <p:cNvPr id="17411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195880"/>
            <a:ext cx="8928100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 descr="Химия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523" y="4759089"/>
            <a:ext cx="1223963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для IPhone, смайлики, думаю вопрос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863" y="1455218"/>
            <a:ext cx="1083266" cy="1083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19863" y="142548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ma-NO" dirty="0"/>
              <a:t>https://</a:t>
            </a:r>
            <a:r>
              <a:rPr lang="sma-NO" dirty="0" smtClean="0"/>
              <a:t>misis.ru/files</a:t>
            </a:r>
            <a:endParaRPr lang="sma-NO" dirty="0"/>
          </a:p>
        </p:txBody>
      </p:sp>
    </p:spTree>
    <p:extLst>
      <p:ext uri="{BB962C8B-B14F-4D97-AF65-F5344CB8AC3E}">
        <p14:creationId xmlns:p14="http://schemas.microsoft.com/office/powerpoint/2010/main" val="4661099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587</TotalTime>
  <Words>502</Words>
  <Application>Microsoft Office PowerPoint</Application>
  <PresentationFormat>Широкоэкранный</PresentationFormat>
  <Paragraphs>32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Адильбекова Акбота</dc:creator>
  <cp:lastModifiedBy>admin</cp:lastModifiedBy>
  <cp:revision>11</cp:revision>
  <dcterms:created xsi:type="dcterms:W3CDTF">2018-11-22T12:31:36Z</dcterms:created>
  <dcterms:modified xsi:type="dcterms:W3CDTF">2021-11-09T13:32:08Z</dcterms:modified>
</cp:coreProperties>
</file>